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1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22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19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9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12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6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90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24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24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43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1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B4EA-2AD7-45A3-8EBB-D8725F1DFB7C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C0E2-B485-49F0-9736-817AEE0490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56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rvatski.h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leksis.lzmk.hr/56072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ezicneigre.com/glagoljic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jedi5.com/edukativne-igr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jedi5.com/edukativne-igre/hrv-jezik-sjedi5-igr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ica.hr/kolo/309/periodizacija-hrvatske-djecje-knjizevnosti-i-knjizevnosti-za-mladez-od-1919-20527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hjj.hr/stranica/casopis-bdquo-hrvatski-jezik-rdquo/35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cak.srce.hr/jezik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hjj.hr/stranica/mrezni-resursi-instituta/28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matika.h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772400" cy="1470025"/>
          </a:xfrm>
        </p:spPr>
        <p:txBody>
          <a:bodyPr/>
          <a:lstStyle/>
          <a:p>
            <a:r>
              <a:rPr lang="hr-HR" dirty="0" smtClean="0"/>
              <a:t>MREŽA: Internet</a:t>
            </a:r>
            <a:br>
              <a:rPr lang="hr-HR" dirty="0" smtClean="0"/>
            </a:br>
            <a:r>
              <a:rPr lang="hr-HR" dirty="0" smtClean="0"/>
              <a:t>medijska kultura, 6.r. OŠ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752600"/>
          </a:xfrm>
        </p:spPr>
        <p:txBody>
          <a:bodyPr/>
          <a:lstStyle/>
          <a:p>
            <a:r>
              <a:rPr lang="hr-HR" dirty="0" smtClean="0"/>
              <a:t>Pripremila Kristina Prilika, </a:t>
            </a:r>
            <a:r>
              <a:rPr lang="hr-HR" dirty="0" err="1" smtClean="0"/>
              <a:t>prof</a:t>
            </a:r>
            <a:endParaRPr lang="hr-HR" dirty="0"/>
          </a:p>
        </p:txBody>
      </p:sp>
      <p:pic>
        <p:nvPicPr>
          <p:cNvPr id="13314" name="Picture 2" descr="25 godina World Wide Web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99695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" y="0"/>
            <a:ext cx="29987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850106"/>
          </a:xfrm>
        </p:spPr>
        <p:txBody>
          <a:bodyPr/>
          <a:lstStyle/>
          <a:p>
            <a:r>
              <a:rPr lang="hr-HR" dirty="0" smtClean="0"/>
              <a:t>www – Hrvatski u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1400" dirty="0" smtClean="0"/>
              <a:t>Portal</a:t>
            </a:r>
            <a:r>
              <a:rPr lang="hr-HR" sz="1400" dirty="0" smtClean="0"/>
              <a:t> (poveznica na IHJ) </a:t>
            </a:r>
            <a:r>
              <a:rPr lang="vi-VN" sz="1400" dirty="0" smtClean="0"/>
              <a:t> je namijenjen učenicima, roditeljima, nastavnicima, svima “koje zanimaju praktični zadatci i sadržaji povezani s poučavanjem hrvatskoga jezika u školi. Namijenjen je unapređenju i provjeri stečenih znanja o školskome rukopisu, pravopisu, gramatičkim sadržajima te temama koje se odnose na izvođenje nastave iz predmeta Hrvatski jezik.” (Izvor: hrvatski.hr)</a:t>
            </a:r>
            <a:r>
              <a:rPr lang="hr-HR" sz="1400" dirty="0" smtClean="0"/>
              <a:t>.</a:t>
            </a:r>
            <a:r>
              <a:rPr lang="vi-VN" sz="1400" dirty="0" smtClean="0"/>
              <a:t>Između ostaloga tu se nalaze poveznice za pravopisne vježbe, glagoljicu, hrvatski na maturi… </a:t>
            </a:r>
            <a:endParaRPr lang="hr-HR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5469" r="7724" b="9570"/>
          <a:stretch/>
        </p:blipFill>
        <p:spPr bwMode="auto">
          <a:xfrm>
            <a:off x="467544" y="2087612"/>
            <a:ext cx="8424936" cy="464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555776" y="5589240"/>
            <a:ext cx="1905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hlinkClick r:id="rId3"/>
              </a:rPr>
              <a:t>http://hrvatski.hr/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6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www- Povijest hrvatske književnosti i jezika - </a:t>
            </a:r>
            <a:r>
              <a:rPr lang="hr-HR" sz="3200" dirty="0" err="1" smtClean="0"/>
              <a:t>Croatica</a:t>
            </a:r>
            <a:endParaRPr lang="hr-H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t="19264" r="16167" b="9126"/>
          <a:stretch/>
        </p:blipFill>
        <p:spPr bwMode="auto">
          <a:xfrm>
            <a:off x="440680" y="2039944"/>
            <a:ext cx="8316416" cy="481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827584" y="98072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stranicama </a:t>
            </a:r>
            <a:r>
              <a:rPr lang="hr-HR" dirty="0" err="1" smtClean="0"/>
              <a:t>Croatice</a:t>
            </a:r>
            <a:r>
              <a:rPr lang="hr-HR" dirty="0" smtClean="0"/>
              <a:t> – društva za promicanje hrvatske kulture i znanosti, a za koje pišu hrvatski akademici, naći ćete puno korisnih poveznica o hrvatskom jeziku i književnosti</a:t>
            </a:r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440680" y="3534000"/>
            <a:ext cx="2043088" cy="11911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4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0993" y="12408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Hrvatska književnost – </a:t>
            </a:r>
            <a:r>
              <a:rPr lang="hr-HR" sz="3200" dirty="0" err="1" smtClean="0"/>
              <a:t>Proleksis</a:t>
            </a:r>
            <a:r>
              <a:rPr lang="hr-HR" sz="3200" dirty="0" smtClean="0"/>
              <a:t> enciklopedija</a:t>
            </a:r>
            <a:endParaRPr lang="hr-H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5040" r="13739" b="10282"/>
          <a:stretch/>
        </p:blipFill>
        <p:spPr bwMode="auto">
          <a:xfrm>
            <a:off x="395536" y="1466761"/>
            <a:ext cx="8305057" cy="53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755576" y="83017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 povijesti hrvatske književnosti, hrvatskog jezika i pisma možete čitati i na stranicama </a:t>
            </a:r>
            <a:r>
              <a:rPr lang="hr-HR" b="1" dirty="0" err="1" smtClean="0"/>
              <a:t>Proleksis</a:t>
            </a:r>
            <a:r>
              <a:rPr lang="hr-HR" b="1" dirty="0" smtClean="0"/>
              <a:t> enciklopedije; </a:t>
            </a:r>
            <a:r>
              <a:rPr lang="hr-HR" b="1" dirty="0" smtClean="0">
                <a:hlinkClick r:id="rId3"/>
              </a:rPr>
              <a:t>https://proleksis.lzmk.hr/56072/</a:t>
            </a:r>
            <a:endParaRPr lang="hr-HR" b="1" dirty="0" smtClean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6169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www – glagoljica 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8468" r="29722" b="13086"/>
          <a:stretch/>
        </p:blipFill>
        <p:spPr bwMode="auto">
          <a:xfrm>
            <a:off x="467544" y="1733096"/>
            <a:ext cx="7128792" cy="501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 rot="5400000">
            <a:off x="6266889" y="3917858"/>
            <a:ext cx="388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hlinkClick r:id="rId3"/>
              </a:rPr>
              <a:t>https://jezicneigre.com/glagoljica/</a:t>
            </a:r>
            <a:endParaRPr lang="hr-HR" b="1" dirty="0" smtClean="0"/>
          </a:p>
          <a:p>
            <a:endParaRPr lang="hr-HR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0743" r="24854" b="50390"/>
          <a:stretch/>
        </p:blipFill>
        <p:spPr bwMode="auto">
          <a:xfrm>
            <a:off x="5308326" y="836712"/>
            <a:ext cx="3760193" cy="1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323528" y="83671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portalu </a:t>
            </a:r>
            <a:r>
              <a:rPr lang="hr-HR" b="1" dirty="0" smtClean="0"/>
              <a:t>Jezične igre i multimedijski prikaz jezika</a:t>
            </a:r>
            <a:r>
              <a:rPr lang="hr-HR" dirty="0" smtClean="0"/>
              <a:t> možemo pronaći igre i vježbe za učenje glagoljice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www – edukativni portali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1895" y="1340768"/>
            <a:ext cx="822960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dirty="0" smtClean="0"/>
              <a:t>Na portalu </a:t>
            </a:r>
            <a:r>
              <a:rPr lang="hr-HR" sz="1800" b="1" dirty="0" smtClean="0"/>
              <a:t>Sjedi5</a:t>
            </a:r>
            <a:r>
              <a:rPr lang="hr-HR" sz="1800" dirty="0" smtClean="0"/>
              <a:t> pronaći ćete korisne materijale te edukativne igre i kvizove za učenje hrvatskog jezika; poveznica: </a:t>
            </a:r>
            <a:r>
              <a:rPr lang="hr-HR" sz="1800" dirty="0" smtClean="0">
                <a:hlinkClick r:id="rId2"/>
              </a:rPr>
              <a:t>https://sjedi5.com/edukativne-igre/</a:t>
            </a: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5242" r="8071" b="24219"/>
          <a:stretch/>
        </p:blipFill>
        <p:spPr bwMode="auto">
          <a:xfrm>
            <a:off x="467544" y="2266269"/>
            <a:ext cx="8211988" cy="37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www – edukativne igre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9"/>
            <a:ext cx="822960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400" dirty="0" smtClean="0"/>
              <a:t>Klikom na poveznicu Hrvatski jezik – Sjedi5 igre, pojavljuje se izbornik s edukativnim igrana organiziran po temama i razredima</a:t>
            </a:r>
          </a:p>
          <a:p>
            <a:pPr marL="0" indent="0">
              <a:buNone/>
            </a:pPr>
            <a:r>
              <a:rPr lang="hr-HR" sz="1400" dirty="0" smtClean="0">
                <a:hlinkClick r:id="rId2"/>
              </a:rPr>
              <a:t>https://sjedi5.com/edukativne-igre/hrv-jezik-sjedi5-igre/</a:t>
            </a:r>
            <a:endParaRPr lang="hr-HR" sz="1400" dirty="0" smtClean="0"/>
          </a:p>
          <a:p>
            <a:pPr marL="0" indent="0">
              <a:buNone/>
            </a:pPr>
            <a:endParaRPr lang="hr-HR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5443" r="7617" b="11914"/>
          <a:stretch/>
        </p:blipFill>
        <p:spPr bwMode="auto">
          <a:xfrm>
            <a:off x="251520" y="1983135"/>
            <a:ext cx="8346551" cy="445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www – Matica hrvatska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168" y="1268760"/>
            <a:ext cx="8229600" cy="604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000" dirty="0" smtClean="0"/>
              <a:t>Na mrežnim stranicama </a:t>
            </a:r>
            <a:r>
              <a:rPr lang="hr-HR" sz="2000" b="1" dirty="0" smtClean="0"/>
              <a:t>Matice hrvatske </a:t>
            </a:r>
            <a:r>
              <a:rPr lang="hr-HR" sz="2000" dirty="0" smtClean="0"/>
              <a:t>nalaze se korisne i provjerene informacije o hrvatskom jeziku i književnosti</a:t>
            </a:r>
            <a:endParaRPr lang="hr-H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5242" r="13626" b="11133"/>
          <a:stretch/>
        </p:blipFill>
        <p:spPr bwMode="auto">
          <a:xfrm>
            <a:off x="251520" y="1863184"/>
            <a:ext cx="7776864" cy="49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 rot="5400000">
            <a:off x="5374531" y="2863329"/>
            <a:ext cx="6615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3"/>
              </a:rPr>
              <a:t>http://www.matica.hr/kolo/309/periodizacija-hrvatske-</a:t>
            </a:r>
            <a:r>
              <a:rPr lang="hr-HR" dirty="0" err="1" smtClean="0">
                <a:hlinkClick r:id="rId3"/>
              </a:rPr>
              <a:t>djecje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knjizevnosti</a:t>
            </a:r>
            <a:r>
              <a:rPr lang="hr-HR" dirty="0" smtClean="0">
                <a:hlinkClick r:id="rId3"/>
              </a:rPr>
              <a:t>-i-</a:t>
            </a:r>
            <a:r>
              <a:rPr lang="hr-HR" dirty="0" err="1" smtClean="0">
                <a:hlinkClick r:id="rId3"/>
              </a:rPr>
              <a:t>knjizevnosti</a:t>
            </a:r>
            <a:r>
              <a:rPr lang="hr-HR" dirty="0" smtClean="0">
                <a:hlinkClick r:id="rId3"/>
              </a:rPr>
              <a:t>-za-</a:t>
            </a:r>
            <a:r>
              <a:rPr lang="hr-HR" dirty="0" err="1" smtClean="0">
                <a:hlinkClick r:id="rId3"/>
              </a:rPr>
              <a:t>mladez</a:t>
            </a:r>
            <a:r>
              <a:rPr lang="hr-HR" dirty="0" smtClean="0">
                <a:hlinkClick r:id="rId3"/>
              </a:rPr>
              <a:t>-od-1919-20527/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43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www- </a:t>
            </a:r>
            <a:r>
              <a:rPr lang="hr-HR" sz="3200" dirty="0" err="1" smtClean="0"/>
              <a:t>Facebook</a:t>
            </a:r>
            <a:r>
              <a:rPr lang="hr-HR" sz="3200" dirty="0" smtClean="0"/>
              <a:t>: Hrvatski se voli znanjem</a:t>
            </a:r>
            <a:endParaRPr lang="hr-HR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r="23373" b="59891"/>
          <a:stretch/>
        </p:blipFill>
        <p:spPr bwMode="auto">
          <a:xfrm>
            <a:off x="1809384" y="1627059"/>
            <a:ext cx="559723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51520" y="9807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</a:t>
            </a:r>
            <a:r>
              <a:rPr lang="hr-HR" dirty="0" err="1" smtClean="0"/>
              <a:t>fb</a:t>
            </a:r>
            <a:r>
              <a:rPr lang="hr-HR" dirty="0" smtClean="0"/>
              <a:t> stranici </a:t>
            </a:r>
            <a:r>
              <a:rPr lang="hr-HR" b="1" dirty="0" smtClean="0"/>
              <a:t>Hrvatski se voli znanjem </a:t>
            </a:r>
            <a:r>
              <a:rPr lang="hr-HR" dirty="0" smtClean="0"/>
              <a:t>možete pronaći korisne objave o hrvatskom jeziku i književnosti, npr. povijest jezika na maturi, pisanje eseja, kako lektiru učiniti zabavnijom ….</a:t>
            </a:r>
            <a:endParaRPr lang="hr-H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10937" r="43741" b="15234"/>
          <a:stretch/>
        </p:blipFill>
        <p:spPr bwMode="auto">
          <a:xfrm>
            <a:off x="107504" y="3188394"/>
            <a:ext cx="4514812" cy="360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26759" r="44071" b="12742"/>
          <a:stretch/>
        </p:blipFill>
        <p:spPr bwMode="auto">
          <a:xfrm>
            <a:off x="4788024" y="3188393"/>
            <a:ext cx="3960440" cy="356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241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Časopisi o hrvatskom jeziku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400245" cy="33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7805" y="4323201"/>
            <a:ext cx="4290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 smtClean="0"/>
              <a:t>Hrvatski jezik </a:t>
            </a:r>
            <a:r>
              <a:rPr lang="vi-VN" sz="1600" dirty="0" smtClean="0"/>
              <a:t>znanstveno-popularni je časopis za kulturu hrvatskoga jezika. Namijenjen je profesorima, posebno profesorima hrvatskoga jezika, učiteljima, lektorima, prevoditeljima, novinarima, srednjoškolcima i studentima, stručnjacima različitih struka koji o svojoj struci pišu radove na hrvatskome jeziku te koji izgrađuju nazivlje svoje struke i svima kojima je stalo do kulture hrvatskoga jezika.</a:t>
            </a:r>
            <a:endParaRPr lang="hr-HR" sz="1600" dirty="0"/>
          </a:p>
        </p:txBody>
      </p:sp>
      <p:sp>
        <p:nvSpPr>
          <p:cNvPr id="5" name="Pravokutnik 4"/>
          <p:cNvSpPr/>
          <p:nvPr/>
        </p:nvSpPr>
        <p:spPr>
          <a:xfrm>
            <a:off x="0" y="793616"/>
            <a:ext cx="3995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>
                <a:hlinkClick r:id="rId3"/>
              </a:rPr>
              <a:t>http://ihjj.hr/stranica/casopis-bdquo-hrvatski-jezik-rdquo/35/</a:t>
            </a:r>
            <a:endParaRPr lang="hr-HR" sz="1200" dirty="0" smtClean="0"/>
          </a:p>
          <a:p>
            <a:endParaRPr lang="hr-H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20" y="949871"/>
            <a:ext cx="2287213" cy="32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639368" y="4323201"/>
            <a:ext cx="4325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Arial" pitchFamily="34" charset="0"/>
                <a:cs typeface="Arial" pitchFamily="34" charset="0"/>
              </a:rPr>
              <a:t>Časopis </a:t>
            </a:r>
            <a:r>
              <a:rPr lang="hr-HR" sz="1600" b="1" dirty="0">
                <a:latin typeface="Arial" pitchFamily="34" charset="0"/>
                <a:cs typeface="Arial" pitchFamily="34" charset="0"/>
              </a:rPr>
              <a:t>Jezik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 izlazi bez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prekida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od rujna 1952.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Najstariji je hrvatski jezikoslovni časopis i jedan od najuglednijih - pripada kategoriji A1 časopisa.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Časopis objavljuje radove iz područja suvremenoga hrvatskoga književnoga jezika i to u sljedećim stalnim rubrikama: Znanstveni i stručni članci, Pitanja i odgovori, Osvrti, Vijesti, Obljetnice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. Nove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brojeve Jezika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objavljuju se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na Hrčku s dopuštenom vremenskom zadrškom.</a:t>
            </a:r>
          </a:p>
        </p:txBody>
      </p:sp>
      <p:sp>
        <p:nvSpPr>
          <p:cNvPr id="7" name="Pravokutnik 6"/>
          <p:cNvSpPr/>
          <p:nvPr/>
        </p:nvSpPr>
        <p:spPr>
          <a:xfrm rot="5400000">
            <a:off x="7164288" y="1914119"/>
            <a:ext cx="261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hlinkClick r:id="rId5"/>
              </a:rPr>
              <a:t>https://hrcak.srce.hr/jezik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9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Mreža: </a:t>
            </a:r>
            <a:r>
              <a:rPr lang="hr-HR" dirty="0" err="1" smtClean="0"/>
              <a:t>internet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KLJUČNE RIJEČI: mrežne stranice, hrvatski jezik i književnost na mreži</a:t>
            </a:r>
          </a:p>
          <a:p>
            <a:r>
              <a:rPr lang="hr-HR" dirty="0" smtClean="0"/>
              <a:t>OBRAZOVNI ISHODI: pronaći nekoliko mrežnih stranica o temama iz hrvatskoga jezika i književnosti i primjenjivati ih u budućim zadacima iz hrvatskog jezika i književnosti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6072" y="1677962"/>
            <a:ext cx="5008415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vi-VN" sz="2400" b="1" dirty="0" smtClean="0"/>
              <a:t>internet</a:t>
            </a:r>
            <a:r>
              <a:rPr lang="vi-VN" sz="2400" dirty="0" smtClean="0"/>
              <a:t> (engl., od inter- + net[work]: mrežni sustav), svjetski sustav međusobno povezanih računalnih mreža. Zahvaljujući razvoju </a:t>
            </a:r>
            <a:r>
              <a:rPr lang="vi-VN" sz="2400" b="1" dirty="0" smtClean="0"/>
              <a:t>informacijske</a:t>
            </a:r>
            <a:r>
              <a:rPr lang="vi-VN" sz="2400" dirty="0" smtClean="0"/>
              <a:t> </a:t>
            </a:r>
            <a:r>
              <a:rPr lang="vi-VN" sz="2400" b="1" dirty="0" smtClean="0"/>
              <a:t>i komunikacijske tehnologije</a:t>
            </a:r>
            <a:r>
              <a:rPr lang="vi-VN" sz="2400" dirty="0" smtClean="0"/>
              <a:t>, postao je osnova suvremene elektroničke komunikacije, a postupno dobiva i značenje vodećega </a:t>
            </a:r>
            <a:r>
              <a:rPr lang="vi-VN" sz="2400" b="1" dirty="0" smtClean="0"/>
              <a:t>komunikacijskoga medija </a:t>
            </a:r>
            <a:r>
              <a:rPr lang="vi-VN" sz="2400" dirty="0" smtClean="0"/>
              <a:t>današnjice. Razmjena informacija među računalima različitih sustava i tehnoloških rješenja najvećim je dijelom omogućena normizacijom protoka podataka te zajedničkim sustavom adresiranja.</a:t>
            </a:r>
            <a:endParaRPr lang="hr-H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8"/>
          <a:stretch/>
        </p:blipFill>
        <p:spPr bwMode="auto">
          <a:xfrm>
            <a:off x="467544" y="1707083"/>
            <a:ext cx="35165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6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Pristup </a:t>
            </a:r>
            <a:r>
              <a:rPr lang="hr-HR" dirty="0" err="1" smtClean="0"/>
              <a:t>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Pristup </a:t>
            </a:r>
            <a:r>
              <a:rPr lang="hr-HR" sz="2400" dirty="0" err="1" smtClean="0"/>
              <a:t>internetu</a:t>
            </a:r>
            <a:r>
              <a:rPr lang="hr-HR" sz="2400" dirty="0" smtClean="0"/>
              <a:t> može se ostvariti preko lokalne računalne mreže (npr. poduzeća ili ustanove) na koju je računalo spojeno, ili pak uspostavom veze s nekim od davatelja internetskih usluga, te ostvarivanjem modemskog pristupa </a:t>
            </a:r>
            <a:r>
              <a:rPr lang="hr-HR" sz="2400" b="1" dirty="0" smtClean="0"/>
              <a:t>telefonskom linijom </a:t>
            </a:r>
            <a:r>
              <a:rPr lang="hr-HR" sz="2400" dirty="0" smtClean="0"/>
              <a:t>(→ </a:t>
            </a:r>
            <a:r>
              <a:rPr lang="hr-HR" sz="2400" dirty="0" smtClean="0">
                <a:solidFill>
                  <a:srgbClr val="0070C0"/>
                </a:solidFill>
              </a:rPr>
              <a:t>modem</a:t>
            </a:r>
            <a:r>
              <a:rPr lang="hr-HR" sz="2400" dirty="0" smtClean="0"/>
              <a:t>) ili, što je danas češće, </a:t>
            </a:r>
            <a:r>
              <a:rPr lang="hr-HR" sz="2400" b="1" dirty="0" smtClean="0"/>
              <a:t>širokopojasnog pristupa </a:t>
            </a:r>
            <a:r>
              <a:rPr lang="hr-HR" sz="2400" b="1" dirty="0" err="1" smtClean="0"/>
              <a:t>internetu</a:t>
            </a:r>
            <a:r>
              <a:rPr lang="hr-HR" sz="2400" dirty="0" smtClean="0"/>
              <a:t>. Time je svakomu računalu omogućen pristup </a:t>
            </a:r>
            <a:r>
              <a:rPr lang="hr-HR" sz="2400" dirty="0" err="1" smtClean="0"/>
              <a:t>internetu</a:t>
            </a:r>
            <a:r>
              <a:rPr lang="hr-HR" sz="2400" dirty="0" smtClean="0"/>
              <a:t>, čak i prijenosnim računalima u pokretu, putnim računalima u automobilu ili pokretnim (mobilnim) telefonom. Pojedine računalne mreže najčešće se povezuju </a:t>
            </a:r>
            <a:r>
              <a:rPr lang="hr-HR" sz="2400" b="1" dirty="0" smtClean="0"/>
              <a:t>optičkim kabelima </a:t>
            </a:r>
            <a:r>
              <a:rPr lang="hr-HR" sz="2400" dirty="0" smtClean="0"/>
              <a:t>ili </a:t>
            </a:r>
            <a:r>
              <a:rPr lang="hr-HR" sz="2400" b="1" dirty="0" smtClean="0"/>
              <a:t>satelitskom vezom</a:t>
            </a:r>
            <a:r>
              <a:rPr lang="hr-HR" sz="2400" dirty="0" smtClean="0"/>
              <a:t>. (→ </a:t>
            </a:r>
            <a:r>
              <a:rPr lang="hr-HR" sz="2400" dirty="0" smtClean="0">
                <a:solidFill>
                  <a:srgbClr val="0070C0"/>
                </a:solidFill>
              </a:rPr>
              <a:t>mreža, računalna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79788"/>
            <a:ext cx="2034927" cy="152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400" dirty="0" smtClean="0"/>
              <a:t>Pretečom </a:t>
            </a:r>
            <a:r>
              <a:rPr lang="hr-HR" sz="2400" dirty="0" err="1" smtClean="0"/>
              <a:t>interneta</a:t>
            </a:r>
            <a:r>
              <a:rPr lang="hr-HR" sz="2400" dirty="0" smtClean="0"/>
              <a:t> smatra se računalna mreža </a:t>
            </a:r>
            <a:r>
              <a:rPr lang="hr-HR" sz="2400" b="1" dirty="0" smtClean="0"/>
              <a:t>ARPANET</a:t>
            </a:r>
            <a:r>
              <a:rPr lang="hr-HR" sz="2400" dirty="0" smtClean="0"/>
              <a:t> (</a:t>
            </a:r>
            <a:r>
              <a:rPr lang="hr-HR" sz="2400" dirty="0" err="1" smtClean="0"/>
              <a:t>Advanced</a:t>
            </a:r>
            <a:r>
              <a:rPr lang="hr-HR" sz="2400" dirty="0" smtClean="0"/>
              <a:t> </a:t>
            </a:r>
            <a:r>
              <a:rPr lang="hr-HR" sz="2400" dirty="0" err="1" smtClean="0"/>
              <a:t>Research</a:t>
            </a:r>
            <a:r>
              <a:rPr lang="hr-HR" sz="2400" dirty="0" smtClean="0"/>
              <a:t> </a:t>
            </a:r>
            <a:r>
              <a:rPr lang="hr-HR" sz="2400" dirty="0" err="1" smtClean="0"/>
              <a:t>Projects</a:t>
            </a:r>
            <a:r>
              <a:rPr lang="hr-HR" sz="2400" dirty="0" smtClean="0"/>
              <a:t> </a:t>
            </a:r>
            <a:r>
              <a:rPr lang="hr-HR" sz="2400" dirty="0" err="1" smtClean="0"/>
              <a:t>Agency</a:t>
            </a:r>
            <a:r>
              <a:rPr lang="hr-HR" sz="2400" dirty="0" smtClean="0"/>
              <a:t> </a:t>
            </a:r>
            <a:r>
              <a:rPr lang="hr-HR" sz="2400" dirty="0" err="1" smtClean="0"/>
              <a:t>Network</a:t>
            </a:r>
            <a:r>
              <a:rPr lang="hr-HR" sz="2400" dirty="0" smtClean="0"/>
              <a:t>), koju je </a:t>
            </a:r>
            <a:r>
              <a:rPr lang="hr-HR" sz="2400" b="1" dirty="0" smtClean="0"/>
              <a:t>1969</a:t>
            </a:r>
            <a:r>
              <a:rPr lang="hr-HR" sz="2400" dirty="0" smtClean="0"/>
              <a:t>. pokrenulo Ministarstvo obrane SAD-a radi </a:t>
            </a:r>
            <a:r>
              <a:rPr lang="hr-HR" sz="2400" b="1" dirty="0" err="1" smtClean="0"/>
              <a:t>umreživanja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znanstv</a:t>
            </a:r>
            <a:r>
              <a:rPr lang="hr-HR" sz="2400" b="1" dirty="0" smtClean="0"/>
              <a:t>. i istraživačkih institucija</a:t>
            </a:r>
            <a:r>
              <a:rPr lang="hr-HR" sz="2400" dirty="0" smtClean="0"/>
              <a:t> vezanih uz razvoj vojne tehnologije. Pol. 1980-ih, pridruživanjem računalne mreže </a:t>
            </a:r>
            <a:r>
              <a:rPr lang="hr-HR" sz="2400" dirty="0" err="1" smtClean="0"/>
              <a:t>NSFnet</a:t>
            </a:r>
            <a:r>
              <a:rPr lang="hr-HR" sz="2400" dirty="0" smtClean="0"/>
              <a:t> (National </a:t>
            </a:r>
            <a:r>
              <a:rPr lang="hr-HR" sz="2400" dirty="0" err="1" smtClean="0"/>
              <a:t>Science</a:t>
            </a:r>
            <a:r>
              <a:rPr lang="hr-HR" sz="2400" dirty="0" smtClean="0"/>
              <a:t> </a:t>
            </a:r>
            <a:r>
              <a:rPr lang="hr-HR" sz="2400" dirty="0" err="1" smtClean="0"/>
              <a:t>Foundation</a:t>
            </a:r>
            <a:r>
              <a:rPr lang="hr-HR" sz="2400" dirty="0" smtClean="0"/>
              <a:t> </a:t>
            </a:r>
            <a:r>
              <a:rPr lang="hr-HR" sz="2400" dirty="0" err="1" smtClean="0"/>
              <a:t>Network</a:t>
            </a:r>
            <a:r>
              <a:rPr lang="hr-HR" sz="2400" dirty="0" smtClean="0"/>
              <a:t>), mreža ARPANET dobila je izrazito znanstveno obilježje, a početkom 1990-ih, povlačenjem vojne komponente te omogućivanjem priključivanja individualnih korisnika, poprimila je današnje obličje.</a:t>
            </a:r>
          </a:p>
          <a:p>
            <a:r>
              <a:rPr lang="hr-HR" sz="2400" dirty="0" smtClean="0"/>
              <a:t>Širini kruga korisnika </a:t>
            </a:r>
            <a:r>
              <a:rPr lang="hr-HR" sz="2400" dirty="0" err="1" smtClean="0"/>
              <a:t>interneta</a:t>
            </a:r>
            <a:r>
              <a:rPr lang="hr-HR" sz="2400" dirty="0" smtClean="0"/>
              <a:t> pridonijele su mrežne usluge koje omogućuju </a:t>
            </a:r>
            <a:r>
              <a:rPr lang="hr-HR" sz="2400" b="1" dirty="0" smtClean="0"/>
              <a:t>prijenos datoteka </a:t>
            </a:r>
            <a:r>
              <a:rPr lang="hr-HR" sz="2400" dirty="0" smtClean="0"/>
              <a:t>(</a:t>
            </a:r>
            <a:r>
              <a:rPr lang="hr-HR" sz="2400" dirty="0" smtClean="0">
                <a:solidFill>
                  <a:srgbClr val="0070C0"/>
                </a:solidFill>
              </a:rPr>
              <a:t>FTP, File Transfer </a:t>
            </a:r>
            <a:r>
              <a:rPr lang="hr-HR" sz="2400" dirty="0" err="1" smtClean="0">
                <a:solidFill>
                  <a:srgbClr val="0070C0"/>
                </a:solidFill>
              </a:rPr>
              <a:t>Protocol</a:t>
            </a:r>
            <a:r>
              <a:rPr lang="hr-HR" sz="2400" dirty="0" smtClean="0"/>
              <a:t>), </a:t>
            </a:r>
            <a:r>
              <a:rPr lang="hr-HR" sz="2400" b="1" dirty="0" smtClean="0"/>
              <a:t>slanje i primanje poruka</a:t>
            </a:r>
            <a:r>
              <a:rPr lang="hr-HR" sz="2400" dirty="0" smtClean="0"/>
              <a:t> (</a:t>
            </a:r>
            <a:r>
              <a:rPr lang="hr-HR" sz="2400" dirty="0" smtClean="0">
                <a:solidFill>
                  <a:srgbClr val="0070C0"/>
                </a:solidFill>
              </a:rPr>
              <a:t>elektronička pošta</a:t>
            </a:r>
            <a:r>
              <a:rPr lang="hr-HR" sz="2400" dirty="0" smtClean="0"/>
              <a:t>), </a:t>
            </a:r>
            <a:r>
              <a:rPr lang="hr-HR" sz="2400" b="1" dirty="0" smtClean="0"/>
              <a:t>diskusijske skupine </a:t>
            </a:r>
            <a:r>
              <a:rPr lang="hr-HR" sz="2400" dirty="0" smtClean="0"/>
              <a:t>(</a:t>
            </a:r>
            <a:r>
              <a:rPr lang="hr-HR" sz="2400" dirty="0" err="1" smtClean="0">
                <a:solidFill>
                  <a:srgbClr val="0070C0"/>
                </a:solidFill>
              </a:rPr>
              <a:t>Newsgroups</a:t>
            </a:r>
            <a:r>
              <a:rPr lang="hr-HR" sz="2400" dirty="0" smtClean="0"/>
              <a:t>) te </a:t>
            </a:r>
            <a:r>
              <a:rPr lang="hr-HR" sz="2400" b="1" dirty="0" smtClean="0"/>
              <a:t>rad na udaljenome računalu </a:t>
            </a:r>
            <a:r>
              <a:rPr lang="hr-HR" sz="2400" dirty="0" smtClean="0"/>
              <a:t>(</a:t>
            </a:r>
            <a:r>
              <a:rPr lang="hr-HR" sz="2400" dirty="0" err="1" smtClean="0">
                <a:solidFill>
                  <a:srgbClr val="0070C0"/>
                </a:solidFill>
              </a:rPr>
              <a:t>Remote</a:t>
            </a:r>
            <a:r>
              <a:rPr lang="hr-HR" sz="2400" dirty="0" smtClean="0">
                <a:solidFill>
                  <a:srgbClr val="0070C0"/>
                </a:solidFill>
              </a:rPr>
              <a:t> </a:t>
            </a:r>
            <a:r>
              <a:rPr lang="hr-HR" sz="2400" dirty="0" err="1" smtClean="0">
                <a:solidFill>
                  <a:srgbClr val="0070C0"/>
                </a:solidFill>
              </a:rPr>
              <a:t>Login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893"/>
            <a:ext cx="1536690" cy="15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0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www (World Wide Web)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800" dirty="0" smtClean="0"/>
              <a:t>Mrežna usluga </a:t>
            </a:r>
            <a:r>
              <a:rPr lang="hr-HR" sz="2800" b="1" dirty="0" smtClean="0"/>
              <a:t>WWW</a:t>
            </a:r>
            <a:r>
              <a:rPr lang="hr-HR" sz="2800" dirty="0" smtClean="0"/>
              <a:t> (</a:t>
            </a:r>
            <a:r>
              <a:rPr lang="hr-HR" sz="2800" dirty="0" smtClean="0">
                <a:solidFill>
                  <a:srgbClr val="0070C0"/>
                </a:solidFill>
              </a:rPr>
              <a:t>World Wide Web</a:t>
            </a:r>
            <a:r>
              <a:rPr lang="hr-HR" sz="2800" dirty="0" smtClean="0"/>
              <a:t>), uvedena </a:t>
            </a:r>
            <a:r>
              <a:rPr lang="hr-HR" sz="2800" b="1" dirty="0" smtClean="0"/>
              <a:t>1992</a:t>
            </a:r>
            <a:r>
              <a:rPr lang="hr-HR" sz="2800" dirty="0" smtClean="0"/>
              <a:t>., danas je postala gotovo istoznačnicom za </a:t>
            </a:r>
            <a:r>
              <a:rPr lang="hr-HR" sz="2800" dirty="0" err="1" smtClean="0"/>
              <a:t>internet</a:t>
            </a:r>
            <a:r>
              <a:rPr lang="hr-HR" sz="2800" dirty="0" smtClean="0"/>
              <a:t>. Tom se uslugom korisnicima omogućuje </a:t>
            </a:r>
            <a:r>
              <a:rPr lang="hr-HR" sz="2800" b="1" dirty="0" smtClean="0"/>
              <a:t>pretraživanje </a:t>
            </a:r>
            <a:r>
              <a:rPr lang="hr-HR" sz="2800" dirty="0" smtClean="0"/>
              <a:t>mnogobrojnih </a:t>
            </a:r>
            <a:r>
              <a:rPr lang="hr-HR" sz="2800" b="1" dirty="0" smtClean="0"/>
              <a:t>dokumenata</a:t>
            </a:r>
            <a:r>
              <a:rPr lang="hr-HR" sz="2800" dirty="0" smtClean="0"/>
              <a:t>, tzv. stranica što ih na uvid nude pojedinci, udruge, poduzeća, organizacije i sl. Ti se dokumenti oblikuju s pomoću </a:t>
            </a:r>
            <a:r>
              <a:rPr lang="hr-HR" sz="2800" b="1" dirty="0" smtClean="0"/>
              <a:t>jezika HTML </a:t>
            </a:r>
            <a:r>
              <a:rPr lang="hr-HR" sz="2800" dirty="0" smtClean="0"/>
              <a:t>(</a:t>
            </a:r>
            <a:r>
              <a:rPr lang="hr-HR" sz="2800" dirty="0" err="1" smtClean="0">
                <a:solidFill>
                  <a:srgbClr val="0070C0"/>
                </a:solidFill>
              </a:rPr>
              <a:t>Hyper</a:t>
            </a:r>
            <a:r>
              <a:rPr lang="hr-HR" sz="2800" dirty="0" smtClean="0">
                <a:solidFill>
                  <a:srgbClr val="0070C0"/>
                </a:solidFill>
              </a:rPr>
              <a:t> </a:t>
            </a:r>
            <a:r>
              <a:rPr lang="hr-HR" sz="2800" dirty="0" err="1" smtClean="0">
                <a:solidFill>
                  <a:srgbClr val="0070C0"/>
                </a:solidFill>
              </a:rPr>
              <a:t>Text</a:t>
            </a:r>
            <a:r>
              <a:rPr lang="hr-HR" sz="2800" dirty="0" smtClean="0">
                <a:solidFill>
                  <a:srgbClr val="0070C0"/>
                </a:solidFill>
              </a:rPr>
              <a:t> </a:t>
            </a:r>
            <a:r>
              <a:rPr lang="hr-HR" sz="2800" dirty="0" err="1" smtClean="0">
                <a:solidFill>
                  <a:srgbClr val="0070C0"/>
                </a:solidFill>
              </a:rPr>
              <a:t>Markup</a:t>
            </a:r>
            <a:r>
              <a:rPr lang="hr-HR" sz="2800" dirty="0" smtClean="0">
                <a:solidFill>
                  <a:srgbClr val="0070C0"/>
                </a:solidFill>
              </a:rPr>
              <a:t> </a:t>
            </a:r>
            <a:r>
              <a:rPr lang="hr-HR" sz="2800" dirty="0" err="1" smtClean="0">
                <a:solidFill>
                  <a:srgbClr val="0070C0"/>
                </a:solidFill>
              </a:rPr>
              <a:t>Language</a:t>
            </a:r>
            <a:r>
              <a:rPr lang="hr-HR" sz="2800" dirty="0" smtClean="0"/>
              <a:t>), a korisnici ih </a:t>
            </a:r>
            <a:r>
              <a:rPr lang="hr-HR" sz="2800" b="1" dirty="0" smtClean="0"/>
              <a:t>pregledavaju</a:t>
            </a:r>
            <a:r>
              <a:rPr lang="hr-HR" sz="2800" dirty="0" smtClean="0"/>
              <a:t> uz pomoć programa </a:t>
            </a:r>
            <a:r>
              <a:rPr lang="hr-HR" sz="2800" b="1" dirty="0" smtClean="0"/>
              <a:t>preglednika</a:t>
            </a:r>
            <a:r>
              <a:rPr lang="hr-HR" sz="2800" dirty="0" smtClean="0"/>
              <a:t> (→ </a:t>
            </a:r>
            <a:r>
              <a:rPr lang="hr-HR" sz="2800" dirty="0" smtClean="0">
                <a:solidFill>
                  <a:srgbClr val="0070C0"/>
                </a:solidFill>
              </a:rPr>
              <a:t>hipertekst</a:t>
            </a:r>
            <a:r>
              <a:rPr lang="hr-HR" sz="2800" dirty="0" smtClean="0"/>
              <a:t>). Ta je primjena </a:t>
            </a:r>
            <a:r>
              <a:rPr lang="hr-HR" sz="2800" dirty="0" err="1" smtClean="0"/>
              <a:t>interneta</a:t>
            </a:r>
            <a:r>
              <a:rPr lang="hr-HR" sz="2800" dirty="0" smtClean="0"/>
              <a:t> ubrzo postala novi medij koji omogućava </a:t>
            </a:r>
            <a:r>
              <a:rPr lang="hr-HR" sz="2800" b="1" dirty="0" smtClean="0"/>
              <a:t>prijenos sadržaja različita oblika</a:t>
            </a:r>
            <a:r>
              <a:rPr lang="hr-HR" sz="2800" dirty="0" smtClean="0"/>
              <a:t>. Zahvaljujući WWW-u, uporaba </a:t>
            </a:r>
            <a:r>
              <a:rPr lang="hr-HR" sz="2800" dirty="0" err="1" smtClean="0"/>
              <a:t>interneta</a:t>
            </a:r>
            <a:r>
              <a:rPr lang="hr-HR" sz="2800" dirty="0" smtClean="0"/>
              <a:t> stekla je široku popularnost i postala pokretačem daljnjega razvoja informacijske i komunikacijske tehnologije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367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Hrvatski jezik na mrežnim stranicama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2940" y="1340769"/>
            <a:ext cx="8229600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Na stranici </a:t>
            </a:r>
            <a:r>
              <a:rPr lang="hr-HR" sz="1600" b="1" dirty="0" smtClean="0"/>
              <a:t>Instituta za hrvatski jezik i jezikoslovlje </a:t>
            </a:r>
            <a:r>
              <a:rPr lang="hr-HR" sz="1600" dirty="0" smtClean="0"/>
              <a:t>pronaći ćemo velik broj korisnih poveznica koje se tiču </a:t>
            </a:r>
            <a:r>
              <a:rPr lang="hr-HR" sz="1600" dirty="0"/>
              <a:t>h</a:t>
            </a:r>
            <a:r>
              <a:rPr lang="hr-HR" sz="1600" dirty="0" smtClean="0"/>
              <a:t>rvatskog jezika: </a:t>
            </a:r>
            <a:r>
              <a:rPr lang="hr-HR" sz="1600" dirty="0" err="1" smtClean="0"/>
              <a:t>npr</a:t>
            </a:r>
            <a:r>
              <a:rPr lang="hr-HR" sz="1600" dirty="0" smtClean="0"/>
              <a:t> hrvatski pravopis, hrvatska školska gramatika, hrvatski u školi, jezični savjeti…</a:t>
            </a:r>
            <a:endParaRPr lang="hr-H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r="12265" b="11719"/>
          <a:stretch/>
        </p:blipFill>
        <p:spPr bwMode="auto">
          <a:xfrm>
            <a:off x="232743" y="2181486"/>
            <a:ext cx="8676456" cy="426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580112" y="5527723"/>
            <a:ext cx="327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http://ihjj.hr/stranica/mrezni-resursi-instituta/28/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827584" y="3861048"/>
            <a:ext cx="3960440" cy="1666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2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HJ na www: Hrvatska školska gramatika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864096"/>
          </a:xfrm>
        </p:spPr>
        <p:txBody>
          <a:bodyPr>
            <a:noAutofit/>
          </a:bodyPr>
          <a:lstStyle/>
          <a:p>
            <a:r>
              <a:rPr lang="hr-HR" sz="2000" dirty="0" smtClean="0"/>
              <a:t>Klikom na poveznicu hrvatska školska gramatika, otvara se sučelje – naslovna stranica, a u gornjem izborniku izabiremo što želimo pročitati, proučiti</a:t>
            </a:r>
            <a:endParaRPr lang="hr-H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9180" r="28584" b="11719"/>
          <a:stretch/>
        </p:blipFill>
        <p:spPr bwMode="auto">
          <a:xfrm>
            <a:off x="2134696" y="2060848"/>
            <a:ext cx="6680381" cy="46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t="9677" r="9205" b="11492"/>
          <a:stretch/>
        </p:blipFill>
        <p:spPr bwMode="auto">
          <a:xfrm>
            <a:off x="179512" y="2636912"/>
            <a:ext cx="3638537" cy="193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043" y="574463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http://gramatika.hr/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25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701" y="89743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www – izgled traženog sadržaja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9677" r="7844" b="10547"/>
          <a:stretch/>
        </p:blipFill>
        <p:spPr bwMode="auto">
          <a:xfrm>
            <a:off x="251520" y="1700808"/>
            <a:ext cx="8769881" cy="462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04701" y="800943"/>
            <a:ext cx="795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Kada smo odabrali </a:t>
            </a:r>
            <a:r>
              <a:rPr lang="hr-HR" b="1" dirty="0" smtClean="0"/>
              <a:t>poveznicu</a:t>
            </a:r>
            <a:r>
              <a:rPr lang="hr-HR" dirty="0" smtClean="0"/>
              <a:t> koja nas zanima, na sučelju računala, tableta ili mobitela prikazuje se </a:t>
            </a:r>
            <a:r>
              <a:rPr lang="hr-HR" b="1" dirty="0" smtClean="0"/>
              <a:t>sadržaj</a:t>
            </a:r>
            <a:r>
              <a:rPr lang="hr-HR" dirty="0" smtClean="0"/>
              <a:t>, vrlo slično kao što je to u udžbenicima ili tiskanim izdanjima priručnika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25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987</Words>
  <Application>Microsoft Office PowerPoint</Application>
  <PresentationFormat>Prikaz na zaslonu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MREŽA: Internet medijska kultura, 6.r. OŠ</vt:lpstr>
      <vt:lpstr>Mreža: internet</vt:lpstr>
      <vt:lpstr>Internet</vt:lpstr>
      <vt:lpstr>Pristup internetu</vt:lpstr>
      <vt:lpstr>Povijest</vt:lpstr>
      <vt:lpstr>www (World Wide Web)</vt:lpstr>
      <vt:lpstr>Hrvatski jezik na mrežnim stranicama</vt:lpstr>
      <vt:lpstr>HJ na www: Hrvatska školska gramatika</vt:lpstr>
      <vt:lpstr>www – izgled traženog sadržaja</vt:lpstr>
      <vt:lpstr>www – Hrvatski u školi</vt:lpstr>
      <vt:lpstr>www- Povijest hrvatske književnosti i jezika - Croatica</vt:lpstr>
      <vt:lpstr>Hrvatska književnost – Proleksis enciklopedija</vt:lpstr>
      <vt:lpstr>www – glagoljica </vt:lpstr>
      <vt:lpstr>www – edukativni portali</vt:lpstr>
      <vt:lpstr>www – edukativne igre</vt:lpstr>
      <vt:lpstr>www – Matica hrvatska</vt:lpstr>
      <vt:lpstr>www- Facebook: Hrvatski se voli znanjem</vt:lpstr>
      <vt:lpstr>Časopisi o hrvatskom jeziku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MREŽA: Internet medijska kultura, 6.r. OŠ</dc:title>
  <dc:creator>Windows korisnik</dc:creator>
  <cp:lastModifiedBy>Windows korisnik</cp:lastModifiedBy>
  <cp:revision>13</cp:revision>
  <dcterms:created xsi:type="dcterms:W3CDTF">2020-05-13T04:37:09Z</dcterms:created>
  <dcterms:modified xsi:type="dcterms:W3CDTF">2020-05-13T07:00:45Z</dcterms:modified>
</cp:coreProperties>
</file>